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2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32B0-A699-4E77-97DD-7826818C9EA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EEB5-FD16-4531-A2EF-CCF3053C0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32B0-A699-4E77-97DD-7826818C9EA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EEB5-FD16-4531-A2EF-CCF3053C0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32B0-A699-4E77-97DD-7826818C9EA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EEB5-FD16-4531-A2EF-CCF3053C0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32B0-A699-4E77-97DD-7826818C9EA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EEB5-FD16-4531-A2EF-CCF3053C0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32B0-A699-4E77-97DD-7826818C9EA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EEB5-FD16-4531-A2EF-CCF3053C0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32B0-A699-4E77-97DD-7826818C9EA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EEB5-FD16-4531-A2EF-CCF3053C0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32B0-A699-4E77-97DD-7826818C9EA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EEB5-FD16-4531-A2EF-CCF3053C0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32B0-A699-4E77-97DD-7826818C9EA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EEB5-FD16-4531-A2EF-CCF3053C0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32B0-A699-4E77-97DD-7826818C9EA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EEB5-FD16-4531-A2EF-CCF3053C0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32B0-A699-4E77-97DD-7826818C9EA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EEB5-FD16-4531-A2EF-CCF3053C0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632B0-A699-4E77-97DD-7826818C9EA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EEB5-FD16-4531-A2EF-CCF3053C0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632B0-A699-4E77-97DD-7826818C9EA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7EEB5-FD16-4531-A2EF-CCF3053C0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9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Айнымалы</a:t>
            </a:r>
            <a:r>
              <a:rPr lang="ru-RU" dirty="0" smtClean="0"/>
              <a:t> </a:t>
            </a:r>
            <a:r>
              <a:rPr lang="ru-RU" dirty="0" err="1" smtClean="0"/>
              <a:t>токта</a:t>
            </a:r>
            <a:r>
              <a:rPr lang="kk-KZ" dirty="0" smtClean="0"/>
              <a:t>ғы сызықсыз электр тізбектері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Сызықты элетктр</a:t>
            </a:r>
            <a:r>
              <a:rPr lang="ru-RU" dirty="0" smtClean="0"/>
              <a:t> </a:t>
            </a:r>
            <a:r>
              <a:rPr lang="ru-RU" dirty="0" err="1" smtClean="0"/>
              <a:t>тізбектері</a:t>
            </a:r>
            <a:r>
              <a:rPr lang="ru-RU" dirty="0" smtClean="0"/>
              <a:t> </a:t>
            </a:r>
            <a:r>
              <a:rPr lang="ru-RU" dirty="0" err="1" smtClean="0"/>
              <a:t>тұрақты коэффициентті</a:t>
            </a:r>
            <a:r>
              <a:rPr lang="ru-RU" dirty="0" smtClean="0"/>
              <a:t> </a:t>
            </a:r>
            <a:r>
              <a:rPr lang="ru-RU" dirty="0" err="1" smtClean="0"/>
              <a:t>сызықты дифференциялды</a:t>
            </a:r>
            <a:r>
              <a:rPr lang="ru-RU" dirty="0" smtClean="0"/>
              <a:t> </a:t>
            </a:r>
            <a:r>
              <a:rPr lang="ru-RU" dirty="0" err="1" smtClean="0"/>
              <a:t>теңдеулермен сипатталады</a:t>
            </a:r>
            <a:r>
              <a:rPr lang="ru-RU" dirty="0" smtClean="0"/>
              <a:t>.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тізбекте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сызықсыз </a:t>
            </a:r>
            <a:r>
              <a:rPr lang="ru-RU" dirty="0" smtClean="0"/>
              <a:t>элемент </a:t>
            </a:r>
            <a:r>
              <a:rPr lang="ru-RU" dirty="0" err="1" smtClean="0"/>
              <a:t>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бұл электр</a:t>
            </a:r>
            <a:r>
              <a:rPr lang="ru-RU" dirty="0" smtClean="0"/>
              <a:t> </a:t>
            </a:r>
            <a:r>
              <a:rPr lang="ru-RU" dirty="0" err="1" smtClean="0"/>
              <a:t>тізбегі</a:t>
            </a:r>
            <a:r>
              <a:rPr lang="ru-RU" dirty="0" smtClean="0"/>
              <a:t> </a:t>
            </a:r>
            <a:r>
              <a:rPr lang="ru-RU" dirty="0" err="1" smtClean="0"/>
              <a:t>сызықсыз 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Электр </a:t>
            </a:r>
            <a:r>
              <a:rPr lang="ru-RU" dirty="0" err="1" smtClean="0"/>
              <a:t>тізбегінде</a:t>
            </a:r>
            <a:r>
              <a:rPr lang="ru-RU" dirty="0" smtClean="0"/>
              <a:t> </a:t>
            </a:r>
            <a:r>
              <a:rPr lang="ru-RU" dirty="0" err="1" smtClean="0"/>
              <a:t>электрлік</a:t>
            </a:r>
            <a:r>
              <a:rPr lang="ru-RU" dirty="0" smtClean="0"/>
              <a:t> </a:t>
            </a:r>
            <a:r>
              <a:rPr lang="ru-RU" dirty="0" err="1" smtClean="0"/>
              <a:t>кедергісі</a:t>
            </a:r>
            <a:r>
              <a:rPr lang="ru-RU" dirty="0" smtClean="0"/>
              <a:t> ток пен </a:t>
            </a:r>
            <a:r>
              <a:rPr lang="ru-RU" dirty="0" err="1" smtClean="0"/>
              <a:t>кернеуден</a:t>
            </a:r>
            <a:r>
              <a:rPr lang="ru-RU" dirty="0" smtClean="0"/>
              <a:t> </a:t>
            </a:r>
            <a:r>
              <a:rPr lang="ru-RU" dirty="0" err="1" smtClean="0"/>
              <a:t>тәуелді және </a:t>
            </a:r>
            <a:r>
              <a:rPr lang="ru-RU" dirty="0" smtClean="0"/>
              <a:t>ток пен </a:t>
            </a:r>
            <a:r>
              <a:rPr lang="ru-RU" dirty="0" err="1" smtClean="0"/>
              <a:t>кернеудің тәуелділігі өзара </a:t>
            </a:r>
            <a:r>
              <a:rPr lang="ru-RU" dirty="0" smtClean="0"/>
              <a:t>тура </a:t>
            </a:r>
            <a:r>
              <a:rPr lang="ru-RU" dirty="0" err="1" smtClean="0"/>
              <a:t>пропорционалды</a:t>
            </a:r>
            <a:r>
              <a:rPr lang="ru-RU" dirty="0" smtClean="0"/>
              <a:t> </a:t>
            </a:r>
            <a:r>
              <a:rPr lang="ru-RU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пассивті</a:t>
            </a:r>
            <a:r>
              <a:rPr lang="ru-RU" dirty="0" smtClean="0"/>
              <a:t> </a:t>
            </a:r>
            <a:r>
              <a:rPr lang="ru-RU" dirty="0" err="1" smtClean="0"/>
              <a:t>элементтер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. </a:t>
            </a:r>
            <a:r>
              <a:rPr lang="ru-RU" dirty="0" err="1" smtClean="0"/>
              <a:t>Мұндай элементтерді</a:t>
            </a:r>
            <a:r>
              <a:rPr lang="ru-RU" dirty="0" smtClean="0"/>
              <a:t> </a:t>
            </a:r>
            <a:r>
              <a:rPr lang="ru-RU" dirty="0" err="1" smtClean="0"/>
              <a:t>және олар</a:t>
            </a:r>
            <a:r>
              <a:rPr lang="ru-RU" dirty="0" smtClean="0"/>
              <a:t> </a:t>
            </a:r>
            <a:r>
              <a:rPr lang="ru-RU" dirty="0" err="1" smtClean="0"/>
              <a:t>құрамына кіретін</a:t>
            </a:r>
            <a:r>
              <a:rPr lang="ru-RU" dirty="0" smtClean="0"/>
              <a:t> </a:t>
            </a:r>
            <a:r>
              <a:rPr lang="ru-RU" dirty="0" err="1" smtClean="0"/>
              <a:t>тізбектерді</a:t>
            </a:r>
            <a:r>
              <a:rPr lang="ru-RU" dirty="0" smtClean="0"/>
              <a:t> </a:t>
            </a:r>
            <a:r>
              <a:rPr lang="ru-RU" b="1" dirty="0" err="1" smtClean="0"/>
              <a:t>сызықсыз элементтер</a:t>
            </a:r>
            <a:r>
              <a:rPr lang="ru-RU" b="1" dirty="0" smtClean="0"/>
              <a:t> </a:t>
            </a:r>
            <a:r>
              <a:rPr lang="ru-RU" b="1" dirty="0" err="1" smtClean="0"/>
              <a:t>және сызықсыз тізбектер</a:t>
            </a:r>
            <a:r>
              <a:rPr lang="ru-RU" b="1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атайды</a:t>
            </a:r>
            <a:r>
              <a:rPr lang="ru-RU" dirty="0" smtClean="0"/>
              <a:t>. </a:t>
            </a:r>
          </a:p>
          <a:p>
            <a:r>
              <a:rPr lang="ru-RU" dirty="0" err="1" smtClean="0">
                <a:solidFill>
                  <a:srgbClr val="FF0000"/>
                </a:solidFill>
              </a:rPr>
              <a:t>Сызықсыз тізбектердің құрамында </a:t>
            </a:r>
            <a:r>
              <a:rPr lang="ru-RU" dirty="0" smtClean="0">
                <a:solidFill>
                  <a:srgbClr val="FF0000"/>
                </a:solidFill>
              </a:rPr>
              <a:t>R, L </a:t>
            </a:r>
            <a:r>
              <a:rPr lang="ru-RU" dirty="0" err="1" smtClean="0">
                <a:solidFill>
                  <a:srgbClr val="FF0000"/>
                </a:solidFill>
              </a:rPr>
              <a:t>және </a:t>
            </a:r>
            <a:r>
              <a:rPr lang="ru-RU" dirty="0" smtClean="0">
                <a:solidFill>
                  <a:srgbClr val="FF0000"/>
                </a:solidFill>
              </a:rPr>
              <a:t>C </a:t>
            </a:r>
            <a:r>
              <a:rPr lang="ru-RU" dirty="0" err="1" smtClean="0">
                <a:solidFill>
                  <a:srgbClr val="FF0000"/>
                </a:solidFill>
              </a:rPr>
              <a:t>параметрлері</a:t>
            </a:r>
            <a:r>
              <a:rPr lang="ru-RU" dirty="0" smtClean="0">
                <a:solidFill>
                  <a:srgbClr val="FF0000"/>
                </a:solidFill>
              </a:rPr>
              <a:t> ток  I пен </a:t>
            </a:r>
            <a:r>
              <a:rPr lang="ru-RU" dirty="0" err="1" smtClean="0">
                <a:solidFill>
                  <a:srgbClr val="FF0000"/>
                </a:solidFill>
              </a:rPr>
              <a:t>кернеуден</a:t>
            </a:r>
            <a:r>
              <a:rPr lang="ru-RU" dirty="0" smtClean="0">
                <a:solidFill>
                  <a:srgbClr val="FF0000"/>
                </a:solidFill>
              </a:rPr>
              <a:t> U </a:t>
            </a:r>
            <a:r>
              <a:rPr lang="ru-RU" dirty="0" err="1" smtClean="0">
                <a:solidFill>
                  <a:srgbClr val="FF0000"/>
                </a:solidFill>
              </a:rPr>
              <a:t>және </a:t>
            </a:r>
            <a:r>
              <a:rPr lang="ru-RU" dirty="0" smtClean="0">
                <a:solidFill>
                  <a:srgbClr val="FF0000"/>
                </a:solidFill>
              </a:rPr>
              <a:t>магнит </a:t>
            </a:r>
            <a:r>
              <a:rPr lang="ru-RU" dirty="0" err="1" smtClean="0">
                <a:solidFill>
                  <a:srgbClr val="FF0000"/>
                </a:solidFill>
              </a:rPr>
              <a:t>ағынынан </a:t>
            </a:r>
            <a:r>
              <a:rPr lang="ru-RU" dirty="0" smtClean="0">
                <a:solidFill>
                  <a:srgbClr val="FF0000"/>
                </a:solidFill>
              </a:rPr>
              <a:t>Ф </a:t>
            </a:r>
            <a:r>
              <a:rPr lang="ru-RU" dirty="0" err="1" smtClean="0">
                <a:solidFill>
                  <a:srgbClr val="FF0000"/>
                </a:solidFill>
              </a:rPr>
              <a:t>тәуелді болатын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сызықсыз элементтер</a:t>
            </a:r>
            <a:r>
              <a:rPr lang="ru-RU" dirty="0" smtClean="0">
                <a:solidFill>
                  <a:srgbClr val="FF0000"/>
                </a:solidFill>
              </a:rPr>
              <a:t> (СЭ) </a:t>
            </a:r>
            <a:r>
              <a:rPr lang="ru-RU" dirty="0" err="1" smtClean="0">
                <a:solidFill>
                  <a:srgbClr val="FF0000"/>
                </a:solidFill>
              </a:rPr>
              <a:t>болады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4525963"/>
          </a:xfrm>
        </p:spPr>
        <p:txBody>
          <a:bodyPr/>
          <a:lstStyle/>
          <a:p>
            <a:r>
              <a:rPr lang="ru-RU" dirty="0" smtClean="0"/>
              <a:t>Электр </a:t>
            </a:r>
            <a:r>
              <a:rPr lang="ru-RU" dirty="0" err="1" smtClean="0"/>
              <a:t>тізбектерінде</a:t>
            </a:r>
            <a:r>
              <a:rPr lang="ru-RU" dirty="0" smtClean="0"/>
              <a:t> СЭ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түрде белгіленеді</a:t>
            </a:r>
            <a:r>
              <a:rPr lang="ru-RU" dirty="0" smtClean="0"/>
              <a:t>:</a:t>
            </a: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err="1" smtClean="0"/>
              <a:t>Сызықсыз резистивті</a:t>
            </a:r>
            <a:r>
              <a:rPr lang="ru-RU" dirty="0" smtClean="0"/>
              <a:t> </a:t>
            </a:r>
            <a:r>
              <a:rPr lang="ru-RU" dirty="0" err="1" smtClean="0"/>
              <a:t>элементтерге</a:t>
            </a:r>
            <a:r>
              <a:rPr lang="ru-RU" dirty="0" smtClean="0"/>
              <a:t> </a:t>
            </a:r>
            <a:r>
              <a:rPr lang="ru-RU" dirty="0" err="1" smtClean="0"/>
              <a:t>жартылай</a:t>
            </a:r>
            <a:r>
              <a:rPr lang="ru-RU" dirty="0" smtClean="0"/>
              <a:t> </a:t>
            </a:r>
            <a:r>
              <a:rPr lang="ru-RU" dirty="0" err="1" smtClean="0"/>
              <a:t>өткізгіш қондырғылар жатқызылады</a:t>
            </a:r>
            <a:endParaRPr lang="ru-RU" dirty="0"/>
          </a:p>
        </p:txBody>
      </p:sp>
      <p:pic>
        <p:nvPicPr>
          <p:cNvPr id="4" name="Рисунок 3" descr="https://www.websor.ru/images/p036_0_01_01.jpg"/>
          <p:cNvPicPr/>
          <p:nvPr/>
        </p:nvPicPr>
        <p:blipFill>
          <a:blip r:embed="rId2" cstate="print"/>
          <a:srcRect t="33333"/>
          <a:stretch>
            <a:fillRect/>
          </a:stretch>
        </p:blipFill>
        <p:spPr bwMode="auto">
          <a:xfrm>
            <a:off x="1357290" y="2357430"/>
            <a:ext cx="5910293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28794" y="2000240"/>
            <a:ext cx="1066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Резистор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29058" y="2000240"/>
            <a:ext cx="1591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Индуктивтілік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215074" y="2000240"/>
            <a:ext cx="1616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Сыйымдылық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Сызықсыз элементтер</a:t>
            </a:r>
            <a:r>
              <a:rPr lang="ru-RU" dirty="0" smtClean="0"/>
              <a:t> </a:t>
            </a:r>
            <a:r>
              <a:rPr lang="ru-RU" dirty="0" err="1" smtClean="0"/>
              <a:t>электр</a:t>
            </a:r>
            <a:r>
              <a:rPr lang="ru-RU" dirty="0" smtClean="0"/>
              <a:t> </a:t>
            </a:r>
            <a:r>
              <a:rPr lang="ru-RU" dirty="0" err="1" smtClean="0"/>
              <a:t>тізбегіне</a:t>
            </a:r>
            <a:r>
              <a:rPr lang="ru-RU" dirty="0" smtClean="0"/>
              <a:t> </a:t>
            </a:r>
            <a:r>
              <a:rPr lang="ru-RU" dirty="0" err="1" smtClean="0"/>
              <a:t>сызықты элементтермен</a:t>
            </a:r>
            <a:r>
              <a:rPr lang="ru-RU" dirty="0" smtClean="0"/>
              <a:t> </a:t>
            </a:r>
            <a:r>
              <a:rPr lang="ru-RU" dirty="0" err="1" smtClean="0"/>
              <a:t>орындалмайтын</a:t>
            </a:r>
            <a:r>
              <a:rPr lang="ru-RU" dirty="0" smtClean="0"/>
              <a:t> </a:t>
            </a:r>
            <a:r>
              <a:rPr lang="ru-RU" dirty="0" err="1" smtClean="0"/>
              <a:t>қасиеттер береді</a:t>
            </a:r>
            <a:r>
              <a:rPr lang="ru-RU" dirty="0" smtClean="0"/>
              <a:t>. (</a:t>
            </a:r>
            <a:r>
              <a:rPr lang="ru-RU" dirty="0" err="1" smtClean="0"/>
              <a:t>кернеу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токты</a:t>
            </a:r>
            <a:r>
              <a:rPr lang="ru-RU" dirty="0" smtClean="0"/>
              <a:t> </a:t>
            </a:r>
            <a:r>
              <a:rPr lang="ru-RU" dirty="0" err="1" smtClean="0"/>
              <a:t>тұрақтандыру, тұрақты токты</a:t>
            </a:r>
            <a:r>
              <a:rPr lang="ru-RU" dirty="0" smtClean="0"/>
              <a:t> </a:t>
            </a:r>
            <a:r>
              <a:rPr lang="ru-RU" dirty="0" err="1" smtClean="0"/>
              <a:t>күшейту</a:t>
            </a:r>
            <a:r>
              <a:rPr lang="ru-RU" dirty="0" smtClean="0"/>
              <a:t>).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u="sng" dirty="0" err="1" smtClean="0"/>
              <a:t>басқарылмайтын</a:t>
            </a:r>
            <a:r>
              <a:rPr lang="ru-RU" dirty="0" err="1" smtClean="0"/>
              <a:t> және </a:t>
            </a:r>
            <a:r>
              <a:rPr lang="ru-RU" u="sng" dirty="0" err="1" smtClean="0"/>
              <a:t>басқарылатын</a:t>
            </a:r>
            <a:r>
              <a:rPr lang="ru-RU" dirty="0" err="1" smtClean="0"/>
              <a:t> деп</a:t>
            </a:r>
            <a:r>
              <a:rPr lang="ru-RU" dirty="0" smtClean="0"/>
              <a:t> </a:t>
            </a:r>
            <a:r>
              <a:rPr lang="ru-RU" dirty="0" err="1" smtClean="0"/>
              <a:t>бөлінеді.</a:t>
            </a:r>
            <a:r>
              <a:rPr lang="ru-RU" dirty="0" smtClean="0"/>
              <a:t> </a:t>
            </a:r>
            <a:r>
              <a:rPr lang="ru-RU" dirty="0" err="1" smtClean="0"/>
              <a:t>Біріншісі</a:t>
            </a:r>
            <a:r>
              <a:rPr lang="ru-RU" dirty="0" smtClean="0"/>
              <a:t> – </a:t>
            </a:r>
            <a:r>
              <a:rPr lang="ru-RU" dirty="0" err="1" smtClean="0"/>
              <a:t>екіполюстіктер</a:t>
            </a:r>
            <a:r>
              <a:rPr lang="ru-RU" dirty="0" smtClean="0"/>
              <a:t> – </a:t>
            </a:r>
            <a:r>
              <a:rPr lang="ru-RU" dirty="0" err="1" smtClean="0"/>
              <a:t>басқару факторларының әсерінсіз жұмыс істейді</a:t>
            </a:r>
            <a:r>
              <a:rPr lang="ru-RU" dirty="0" smtClean="0"/>
              <a:t> (</a:t>
            </a:r>
            <a:r>
              <a:rPr lang="ru-RU" dirty="0" err="1" smtClean="0"/>
              <a:t>жартылай</a:t>
            </a:r>
            <a:r>
              <a:rPr lang="ru-RU" dirty="0" smtClean="0"/>
              <a:t> </a:t>
            </a:r>
            <a:r>
              <a:rPr lang="ru-RU" dirty="0" err="1" smtClean="0"/>
              <a:t>өткізгіш терморезисторлар</a:t>
            </a:r>
            <a:r>
              <a:rPr lang="ru-RU" dirty="0" smtClean="0"/>
              <a:t>, </a:t>
            </a:r>
            <a:r>
              <a:rPr lang="ru-RU" dirty="0" err="1" smtClean="0"/>
              <a:t>диодтар</a:t>
            </a:r>
            <a:r>
              <a:rPr lang="ru-RU" dirty="0" smtClean="0"/>
              <a:t>). Ал </a:t>
            </a:r>
            <a:r>
              <a:rPr lang="ru-RU" dirty="0" err="1" smtClean="0"/>
              <a:t>екіншісі</a:t>
            </a:r>
            <a:r>
              <a:rPr lang="ru-RU" dirty="0" smtClean="0"/>
              <a:t> – </a:t>
            </a:r>
            <a:r>
              <a:rPr lang="ru-RU" dirty="0" err="1" smtClean="0"/>
              <a:t>көпполюстіктер </a:t>
            </a:r>
            <a:r>
              <a:rPr lang="ru-RU" dirty="0" smtClean="0"/>
              <a:t>– </a:t>
            </a:r>
            <a:r>
              <a:rPr lang="ru-RU" dirty="0" err="1" smtClean="0"/>
              <a:t>басқару факторының әсерімен дұмыс істейді</a:t>
            </a:r>
            <a:r>
              <a:rPr lang="ru-RU" dirty="0" smtClean="0"/>
              <a:t> (</a:t>
            </a:r>
            <a:r>
              <a:rPr lang="ru-RU" dirty="0" err="1" smtClean="0"/>
              <a:t>транзисторлар</a:t>
            </a:r>
            <a:r>
              <a:rPr lang="ru-RU" dirty="0" smtClean="0"/>
              <a:t> </a:t>
            </a:r>
            <a:r>
              <a:rPr lang="ru-RU" dirty="0" err="1" smtClean="0"/>
              <a:t>және тиристорлар</a:t>
            </a:r>
            <a:r>
              <a:rPr lang="ru-RU" dirty="0" smtClean="0"/>
              <a:t>) 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1538" y="3500438"/>
            <a:ext cx="2024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Терморезисторлар</a:t>
            </a:r>
            <a:endParaRPr lang="ru-RU" dirty="0"/>
          </a:p>
        </p:txBody>
      </p:sp>
      <p:pic>
        <p:nvPicPr>
          <p:cNvPr id="1028" name="Picture 4" descr="Терморезисто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642918"/>
            <a:ext cx="3790950" cy="2600325"/>
          </a:xfrm>
          <a:prstGeom prst="rect">
            <a:avLst/>
          </a:prstGeom>
          <a:noFill/>
        </p:spPr>
      </p:pic>
      <p:pic>
        <p:nvPicPr>
          <p:cNvPr id="1030" name="Picture 6" descr="Диоды. Устройство и работа. Характеристики и особенност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785794"/>
            <a:ext cx="4143375" cy="193357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429256" y="3071810"/>
            <a:ext cx="1022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Диодтар</a:t>
            </a:r>
            <a:endParaRPr lang="ru-RU" dirty="0"/>
          </a:p>
        </p:txBody>
      </p:sp>
      <p:sp>
        <p:nvSpPr>
          <p:cNvPr id="1032" name="AutoShape 8" descr="Транзистор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Транзистор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Транзистор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Устройство и маркировка биполярного транзистора | Для дома, для семь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2" name="Picture 18" descr="Транзисторы - Радиодетал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000504"/>
            <a:ext cx="4433874" cy="200024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571604" y="6072206"/>
            <a:ext cx="163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Транзисторлар</a:t>
            </a:r>
            <a:endParaRPr lang="ru-RU" dirty="0"/>
          </a:p>
        </p:txBody>
      </p:sp>
      <p:sp>
        <p:nvSpPr>
          <p:cNvPr id="1044" name="AutoShape 20" descr="Тиристор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6" name="Picture 22" descr="Тиристоры. Виды и устройство. Работа и применение. Особенност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3714752"/>
            <a:ext cx="3731836" cy="178595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857884" y="6000768"/>
            <a:ext cx="142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Тиристорлар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ru-RU" dirty="0" err="1" smtClean="0"/>
              <a:t>Сызықсыз элементтердің электрлік</a:t>
            </a:r>
            <a:r>
              <a:rPr lang="ru-RU" dirty="0" smtClean="0"/>
              <a:t> </a:t>
            </a:r>
            <a:r>
              <a:rPr lang="ru-RU" dirty="0" err="1" smtClean="0"/>
              <a:t>қасиеттерін </a:t>
            </a:r>
            <a:r>
              <a:rPr lang="ru-RU" u="sng" dirty="0" err="1" smtClean="0"/>
              <a:t>вольт-амперлік</a:t>
            </a:r>
            <a:r>
              <a:rPr lang="ru-RU" u="sng" dirty="0" smtClean="0"/>
              <a:t> </a:t>
            </a:r>
            <a:r>
              <a:rPr lang="ru-RU" u="sng" dirty="0" err="1" smtClean="0"/>
              <a:t>сипаттамамен</a:t>
            </a:r>
            <a:r>
              <a:rPr lang="ru-RU" dirty="0" smtClean="0"/>
              <a:t> </a:t>
            </a:r>
            <a:r>
              <a:rPr lang="ru-RU" u="sng" dirty="0" smtClean="0"/>
              <a:t>I(U)</a:t>
            </a:r>
            <a:r>
              <a:rPr lang="ru-RU" dirty="0" smtClean="0"/>
              <a:t> </a:t>
            </a:r>
            <a:r>
              <a:rPr lang="ru-RU" dirty="0" err="1" smtClean="0"/>
              <a:t>көрсетуге болады</a:t>
            </a:r>
            <a:r>
              <a:rPr lang="ru-RU" dirty="0" smtClean="0"/>
              <a:t>. </a:t>
            </a:r>
            <a:r>
              <a:rPr lang="ru-RU" dirty="0" err="1" smtClean="0"/>
              <a:t>Бұл сипаттама</a:t>
            </a:r>
            <a:r>
              <a:rPr lang="ru-RU" dirty="0" smtClean="0"/>
              <a:t> </a:t>
            </a:r>
            <a:r>
              <a:rPr lang="ru-RU" dirty="0" err="1" smtClean="0"/>
              <a:t>тәжірибе жүзінде алынады</a:t>
            </a:r>
            <a:r>
              <a:rPr lang="ru-RU" dirty="0" smtClean="0"/>
              <a:t> </a:t>
            </a:r>
            <a:r>
              <a:rPr lang="ru-RU" dirty="0" err="1" smtClean="0"/>
              <a:t>және токтың кернеуден</a:t>
            </a:r>
            <a:r>
              <a:rPr lang="ru-RU" dirty="0" smtClean="0"/>
              <a:t> </a:t>
            </a:r>
            <a:r>
              <a:rPr lang="ru-RU" dirty="0" err="1" smtClean="0"/>
              <a:t>тәуелділігін кескіндейді</a:t>
            </a:r>
            <a:r>
              <a:rPr lang="ru-RU" dirty="0" smtClean="0"/>
              <a:t>. </a:t>
            </a:r>
            <a:r>
              <a:rPr lang="ru-RU" dirty="0" err="1" smtClean="0"/>
              <a:t>Басқарылмайтын сызықсыз элементтердің бір</a:t>
            </a:r>
            <a:r>
              <a:rPr lang="ru-RU" dirty="0" smtClean="0"/>
              <a:t> </a:t>
            </a:r>
            <a:r>
              <a:rPr lang="ru-RU" dirty="0" err="1" smtClean="0"/>
              <a:t>вольт-амперлік</a:t>
            </a:r>
            <a:r>
              <a:rPr lang="ru-RU" dirty="0" smtClean="0"/>
              <a:t> </a:t>
            </a:r>
            <a:r>
              <a:rPr lang="ru-RU" dirty="0" err="1" smtClean="0"/>
              <a:t>сипаттамасы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Ал </a:t>
            </a:r>
            <a:r>
              <a:rPr lang="ru-RU" dirty="0" err="1" smtClean="0"/>
              <a:t>басқарылатын сызықсыз элементтерде</a:t>
            </a:r>
            <a:r>
              <a:rPr lang="ru-RU" dirty="0" smtClean="0"/>
              <a:t> </a:t>
            </a:r>
            <a:r>
              <a:rPr lang="ru-RU" dirty="0" err="1" smtClean="0"/>
              <a:t>бірнеше</a:t>
            </a:r>
            <a:r>
              <a:rPr lang="ru-RU" dirty="0" smtClean="0"/>
              <a:t> </a:t>
            </a:r>
            <a:r>
              <a:rPr lang="ru-RU" dirty="0" err="1" smtClean="0"/>
              <a:t>вольт-амперлік</a:t>
            </a:r>
            <a:r>
              <a:rPr lang="ru-RU" dirty="0" smtClean="0"/>
              <a:t> </a:t>
            </a:r>
            <a:r>
              <a:rPr lang="ru-RU" dirty="0" err="1" smtClean="0"/>
              <a:t>сипаттама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6000792"/>
          </a:xfrm>
        </p:spPr>
        <p:txBody>
          <a:bodyPr>
            <a:normAutofit fontScale="77500" lnSpcReduction="20000"/>
          </a:bodyPr>
          <a:lstStyle/>
          <a:p>
            <a:r>
              <a:rPr lang="ru-RU" u="sng" dirty="0" err="1" smtClean="0"/>
              <a:t>Сызықты элемен</a:t>
            </a:r>
            <a:r>
              <a:rPr lang="ru-RU" u="sng" dirty="0" smtClean="0"/>
              <a:t> </a:t>
            </a:r>
            <a:r>
              <a:rPr lang="ru-RU" u="sng" dirty="0" err="1" smtClean="0"/>
              <a:t>түшін вольт-амперлік</a:t>
            </a:r>
            <a:r>
              <a:rPr lang="ru-RU" u="sng" dirty="0" smtClean="0"/>
              <a:t> </a:t>
            </a:r>
            <a:r>
              <a:rPr lang="ru-RU" u="sng" dirty="0" err="1" smtClean="0"/>
              <a:t>сипаттама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>
              <a:buNone/>
            </a:pPr>
            <a:endParaRPr lang="ru-RU" dirty="0"/>
          </a:p>
          <a:p>
            <a:endParaRPr lang="ru-RU" u="sng" dirty="0" smtClean="0"/>
          </a:p>
          <a:p>
            <a:endParaRPr lang="ru-RU" u="sng" dirty="0"/>
          </a:p>
          <a:p>
            <a:r>
              <a:rPr lang="ru-RU" u="sng" dirty="0" err="1" smtClean="0"/>
              <a:t>Еңкею бұрышының тангенсі</a:t>
            </a:r>
            <a:r>
              <a:rPr lang="ru-RU" u="sng" dirty="0" smtClean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дегеніміз</a:t>
            </a:r>
            <a:r>
              <a:rPr lang="ru-RU" dirty="0" smtClean="0"/>
              <a:t>  ток пен </a:t>
            </a:r>
            <a:r>
              <a:rPr lang="ru-RU" dirty="0" err="1" smtClean="0"/>
              <a:t>кернеудің  масштабын</a:t>
            </a:r>
            <a:r>
              <a:rPr lang="ru-RU" dirty="0" smtClean="0"/>
              <a:t> </a:t>
            </a:r>
            <a:r>
              <a:rPr lang="ru-RU" dirty="0" err="1" smtClean="0"/>
              <a:t>ескере</a:t>
            </a:r>
            <a:r>
              <a:rPr lang="ru-RU" dirty="0" smtClean="0"/>
              <a:t> </a:t>
            </a:r>
            <a:r>
              <a:rPr lang="ru-RU" dirty="0" err="1" smtClean="0"/>
              <a:t>отырып</a:t>
            </a:r>
            <a:r>
              <a:rPr lang="ru-RU" dirty="0" smtClean="0"/>
              <a:t> </a:t>
            </a:r>
            <a:r>
              <a:rPr lang="ru-RU" dirty="0" err="1" smtClean="0"/>
              <a:t>алынған түзудің </a:t>
            </a:r>
            <a:r>
              <a:rPr lang="ru-RU" dirty="0" smtClean="0"/>
              <a:t>ток </a:t>
            </a:r>
            <a:r>
              <a:rPr lang="ru-RU" dirty="0" err="1" smtClean="0"/>
              <a:t>осьіне</a:t>
            </a:r>
            <a:r>
              <a:rPr lang="ru-RU" dirty="0" smtClean="0"/>
              <a:t> </a:t>
            </a:r>
            <a:r>
              <a:rPr lang="ru-RU" dirty="0" err="1" smtClean="0"/>
              <a:t>қатысты бұрышы</a:t>
            </a:r>
            <a:r>
              <a:rPr lang="ru-RU" dirty="0" smtClean="0"/>
              <a:t>.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сызықсыз элементтің кедергісіне</a:t>
            </a:r>
            <a:r>
              <a:rPr lang="ru-RU" dirty="0" smtClean="0"/>
              <a:t> </a:t>
            </a:r>
            <a:r>
              <a:rPr lang="ru-RU" dirty="0" err="1" smtClean="0"/>
              <a:t>тең: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err="1" smtClean="0"/>
              <a:t>Сызықты элементтер</a:t>
            </a:r>
            <a:r>
              <a:rPr lang="ru-RU" dirty="0" smtClean="0"/>
              <a:t> </a:t>
            </a:r>
            <a:r>
              <a:rPr lang="ru-RU" dirty="0" err="1" smtClean="0"/>
              <a:t>үшін бұл шама</a:t>
            </a:r>
            <a:r>
              <a:rPr lang="ru-RU" dirty="0" smtClean="0"/>
              <a:t> </a:t>
            </a:r>
            <a:r>
              <a:rPr lang="ru-RU" dirty="0" err="1" smtClean="0"/>
              <a:t>тұрақты </a:t>
            </a:r>
            <a:r>
              <a:rPr lang="ru-RU" dirty="0" err="1" smtClean="0"/>
              <a:t>болса</a:t>
            </a:r>
            <a:r>
              <a:rPr lang="ru-RU" dirty="0" smtClean="0"/>
              <a:t>, </a:t>
            </a:r>
            <a:r>
              <a:rPr lang="ru-RU" dirty="0" err="1" smtClean="0"/>
              <a:t>сызықсыз элементтер</a:t>
            </a:r>
            <a:r>
              <a:rPr lang="ru-RU" dirty="0" smtClean="0"/>
              <a:t> </a:t>
            </a:r>
            <a:r>
              <a:rPr lang="ru-RU" dirty="0" err="1" smtClean="0"/>
              <a:t>үшін тұрақсыз 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 l="21325" t="21937" r="52058" b="45869"/>
          <a:stretch>
            <a:fillRect/>
          </a:stretch>
        </p:blipFill>
        <p:spPr bwMode="auto">
          <a:xfrm>
            <a:off x="2571736" y="928670"/>
            <a:ext cx="33575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428992" y="4286256"/>
          <a:ext cx="1604963" cy="882650"/>
        </p:xfrm>
        <a:graphic>
          <a:graphicData uri="http://schemas.openxmlformats.org/presentationml/2006/ole">
            <p:oleObj spid="_x0000_s18434" name="Формула" r:id="rId4" imgW="10411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428604"/>
            <a:ext cx="8229600" cy="4525963"/>
          </a:xfrm>
        </p:spPr>
        <p:txBody>
          <a:bodyPr/>
          <a:lstStyle/>
          <a:p>
            <a:r>
              <a:rPr lang="ru-RU" u="sng" dirty="0" err="1" smtClean="0"/>
              <a:t>Сызықсыз </a:t>
            </a:r>
            <a:r>
              <a:rPr lang="ru-RU" u="sng" dirty="0" smtClean="0"/>
              <a:t>резистор </a:t>
            </a:r>
            <a:r>
              <a:rPr lang="ru-RU" u="sng" dirty="0" err="1" smtClean="0"/>
              <a:t>үшін вольт-амперлік</a:t>
            </a:r>
            <a:r>
              <a:rPr lang="ru-RU" u="sng" dirty="0" smtClean="0"/>
              <a:t> </a:t>
            </a:r>
            <a:r>
              <a:rPr lang="ru-RU" u="sng" dirty="0" err="1" smtClean="0"/>
              <a:t>сипаттама</a:t>
            </a:r>
            <a:r>
              <a:rPr lang="ru-RU" dirty="0" smtClean="0"/>
              <a:t>: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 l="22448" t="23362" r="52058" b="43305"/>
          <a:stretch>
            <a:fillRect/>
          </a:stretch>
        </p:blipFill>
        <p:spPr bwMode="auto">
          <a:xfrm>
            <a:off x="2500298" y="1571612"/>
            <a:ext cx="385765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1071538" y="4643446"/>
          <a:ext cx="2067956" cy="1071577"/>
        </p:xfrm>
        <a:graphic>
          <a:graphicData uri="http://schemas.openxmlformats.org/presentationml/2006/ole">
            <p:oleObj spid="_x0000_s19458" name="Формула" r:id="rId4" imgW="1104840" imgH="431640" progId="Equation.3">
              <p:embed/>
            </p:oleObj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4143372" y="4572008"/>
          <a:ext cx="2390775" cy="954087"/>
        </p:xfrm>
        <a:graphic>
          <a:graphicData uri="http://schemas.openxmlformats.org/presentationml/2006/ole">
            <p:oleObj spid="_x0000_s19459" name="Формула" r:id="rId5" imgW="143496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5572164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Тұрақты және айнымалы</a:t>
            </a:r>
            <a:r>
              <a:rPr lang="ru-RU" dirty="0" smtClean="0"/>
              <a:t> </a:t>
            </a:r>
            <a:r>
              <a:rPr lang="ru-RU" dirty="0" err="1" smtClean="0"/>
              <a:t>токтағы статикалық және динамикалық (</a:t>
            </a:r>
            <a:r>
              <a:rPr lang="ru-RU" dirty="0" err="1" smtClean="0"/>
              <a:t>дифференциалдық</a:t>
            </a:r>
            <a:r>
              <a:rPr lang="ru-RU" dirty="0" smtClean="0"/>
              <a:t>) </a:t>
            </a:r>
            <a:r>
              <a:rPr lang="ru-RU" dirty="0" err="1" smtClean="0"/>
              <a:t>кедергілер</a:t>
            </a:r>
            <a:r>
              <a:rPr lang="ru-RU" dirty="0" smtClean="0"/>
              <a:t> </a:t>
            </a:r>
            <a:r>
              <a:rPr lang="ru-RU" dirty="0" err="1" smtClean="0"/>
              <a:t>өзара тең болмайды</a:t>
            </a:r>
            <a:r>
              <a:rPr lang="ru-RU" dirty="0" smtClean="0"/>
              <a:t>. </a:t>
            </a:r>
            <a:r>
              <a:rPr lang="ru-RU" dirty="0" err="1" smtClean="0"/>
              <a:t>ВАС-ң сипатына</a:t>
            </a:r>
            <a:r>
              <a:rPr lang="ru-RU" dirty="0" smtClean="0"/>
              <a:t> </a:t>
            </a:r>
            <a:r>
              <a:rPr lang="ru-RU" dirty="0" err="1" smtClean="0"/>
              <a:t>қарай сызықсыз элементтерді</a:t>
            </a:r>
            <a:r>
              <a:rPr lang="ru-RU" dirty="0" smtClean="0"/>
              <a:t> </a:t>
            </a:r>
            <a:r>
              <a:rPr lang="ru-RU" dirty="0" err="1" smtClean="0"/>
              <a:t>бірнеше</a:t>
            </a:r>
            <a:r>
              <a:rPr lang="ru-RU" dirty="0" smtClean="0"/>
              <a:t> </a:t>
            </a:r>
            <a:r>
              <a:rPr lang="ru-RU" dirty="0" err="1" smtClean="0"/>
              <a:t>топқа бөлуге болады</a:t>
            </a:r>
            <a:r>
              <a:rPr lang="ru-RU" dirty="0" smtClean="0"/>
              <a:t>: </a:t>
            </a:r>
            <a:endParaRPr lang="ru-RU" dirty="0" smtClean="0"/>
          </a:p>
          <a:p>
            <a:r>
              <a:rPr lang="ru-RU" u="sng" dirty="0" err="1" smtClean="0"/>
              <a:t>Симметриялы</a:t>
            </a:r>
            <a:r>
              <a:rPr lang="ru-RU" u="sng" dirty="0" smtClean="0"/>
              <a:t> </a:t>
            </a:r>
            <a:r>
              <a:rPr lang="ru-RU" u="sng" dirty="0" err="1" smtClean="0"/>
              <a:t>және симметриялы</a:t>
            </a:r>
            <a:r>
              <a:rPr lang="ru-RU" u="sng" dirty="0" smtClean="0"/>
              <a:t> </a:t>
            </a:r>
            <a:r>
              <a:rPr lang="ru-RU" u="sng" dirty="0" err="1" smtClean="0"/>
              <a:t>емес</a:t>
            </a:r>
            <a:r>
              <a:rPr lang="ru-RU" dirty="0" smtClean="0"/>
              <a:t>: </a:t>
            </a:r>
            <a:r>
              <a:rPr lang="ru-RU" dirty="0" err="1" smtClean="0"/>
              <a:t>егер</a:t>
            </a:r>
            <a:r>
              <a:rPr lang="ru-RU" dirty="0" smtClean="0"/>
              <a:t> ВАС </a:t>
            </a:r>
            <a:r>
              <a:rPr lang="ru-RU" dirty="0" err="1" smtClean="0"/>
              <a:t>координаталар</a:t>
            </a:r>
            <a:r>
              <a:rPr lang="ru-RU" dirty="0" smtClean="0"/>
              <a:t> </a:t>
            </a:r>
            <a:r>
              <a:rPr lang="ru-RU" dirty="0" err="1" smtClean="0"/>
              <a:t>басына</a:t>
            </a:r>
            <a:r>
              <a:rPr lang="ru-RU" dirty="0" smtClean="0"/>
              <a:t> </a:t>
            </a:r>
            <a:r>
              <a:rPr lang="ru-RU" dirty="0" err="1" smtClean="0"/>
              <a:t>сәйкес симметриялы</a:t>
            </a:r>
            <a:r>
              <a:rPr lang="ru-RU" dirty="0" smtClean="0"/>
              <a:t> </a:t>
            </a:r>
            <a:r>
              <a:rPr lang="ru-RU" dirty="0" err="1" smtClean="0"/>
              <a:t>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сызықсыз </a:t>
            </a:r>
            <a:r>
              <a:rPr lang="ru-RU" dirty="0" smtClean="0"/>
              <a:t>элемент </a:t>
            </a:r>
            <a:r>
              <a:rPr lang="ru-RU" dirty="0" err="1" smtClean="0"/>
              <a:t>симметриялы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 </a:t>
            </a:r>
            <a:r>
              <a:rPr lang="ru-RU" dirty="0" err="1" smtClean="0"/>
              <a:t>Оларға терморезисторлар</a:t>
            </a:r>
            <a:r>
              <a:rPr lang="ru-RU" dirty="0" smtClean="0"/>
              <a:t> мен </a:t>
            </a:r>
            <a:r>
              <a:rPr lang="ru-RU" dirty="0" err="1" smtClean="0"/>
              <a:t>қыздыру шамдары</a:t>
            </a:r>
            <a:r>
              <a:rPr lang="ru-RU" dirty="0" smtClean="0"/>
              <a:t> </a:t>
            </a:r>
            <a:r>
              <a:rPr lang="ru-RU" dirty="0" err="1" smtClean="0"/>
              <a:t>мысал</a:t>
            </a:r>
            <a:r>
              <a:rPr lang="ru-RU" dirty="0" smtClean="0"/>
              <a:t> </a:t>
            </a:r>
            <a:r>
              <a:rPr lang="ru-RU" dirty="0" err="1" smtClean="0"/>
              <a:t>жатқызылады</a:t>
            </a:r>
            <a:r>
              <a:rPr lang="ru-RU" dirty="0" smtClean="0"/>
              <a:t>. </a:t>
            </a:r>
            <a:r>
              <a:rPr lang="ru-RU" dirty="0" err="1" smtClean="0"/>
              <a:t>Симметриялы</a:t>
            </a:r>
            <a:r>
              <a:rPr lang="ru-RU" dirty="0" smtClean="0"/>
              <a:t> </a:t>
            </a:r>
            <a:r>
              <a:rPr lang="ru-RU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сызықсыз элементтерде</a:t>
            </a:r>
            <a:r>
              <a:rPr lang="ru-RU" dirty="0" smtClean="0"/>
              <a:t> ВАС </a:t>
            </a:r>
            <a:r>
              <a:rPr lang="ru-RU" dirty="0" err="1" smtClean="0"/>
              <a:t>сәйкесінше симметриялы</a:t>
            </a:r>
            <a:r>
              <a:rPr lang="ru-RU" dirty="0" smtClean="0"/>
              <a:t> </a:t>
            </a:r>
            <a:r>
              <a:rPr lang="ru-RU" dirty="0" err="1" smtClean="0"/>
              <a:t>болмайды</a:t>
            </a:r>
            <a:r>
              <a:rPr lang="ru-RU" dirty="0" smtClean="0"/>
              <a:t>. </a:t>
            </a:r>
            <a:r>
              <a:rPr lang="ru-RU" dirty="0" err="1" smtClean="0"/>
              <a:t>Оларға </a:t>
            </a:r>
            <a:r>
              <a:rPr lang="ru-RU" dirty="0" smtClean="0"/>
              <a:t>диод, стабилитрон, </a:t>
            </a:r>
            <a:r>
              <a:rPr lang="ru-RU" dirty="0" err="1" smtClean="0"/>
              <a:t>транзисторлар</a:t>
            </a:r>
            <a:r>
              <a:rPr lang="ru-RU" dirty="0" smtClean="0"/>
              <a:t> </a:t>
            </a:r>
            <a:r>
              <a:rPr lang="ru-RU" dirty="0" err="1" smtClean="0"/>
              <a:t>жатқызылады.</a:t>
            </a:r>
            <a:r>
              <a:rPr lang="ru-RU" dirty="0" smtClean="0"/>
              <a:t>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27.1. НЕЛИНЕЙНЫЕ ЭЛЕМЕНТЫ, ИХ СВОЙСТВА И ХАРАКТЕРИСТ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214422"/>
            <a:ext cx="5962650" cy="3695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92500" lnSpcReduction="20000"/>
          </a:bodyPr>
          <a:lstStyle/>
          <a:p>
            <a:r>
              <a:rPr lang="ru-RU" u="sng" dirty="0" err="1" smtClean="0"/>
              <a:t>Басқарылатын </a:t>
            </a:r>
            <a:r>
              <a:rPr lang="ru-RU" dirty="0" smtClean="0"/>
              <a:t>(тиристор</a:t>
            </a:r>
            <a:r>
              <a:rPr lang="ru-RU" dirty="0" smtClean="0"/>
              <a:t>, транзистор) </a:t>
            </a:r>
            <a:r>
              <a:rPr lang="ru-RU" dirty="0" err="1" smtClean="0"/>
              <a:t>және </a:t>
            </a:r>
            <a:r>
              <a:rPr lang="ru-RU" u="sng" dirty="0" err="1" smtClean="0"/>
              <a:t>басқарылмайтын</a:t>
            </a:r>
            <a:r>
              <a:rPr lang="ru-RU" dirty="0" smtClean="0"/>
              <a:t> (диод, </a:t>
            </a:r>
            <a:r>
              <a:rPr lang="ru-RU" dirty="0" err="1" smtClean="0"/>
              <a:t>қыздыру шамдары</a:t>
            </a:r>
            <a:r>
              <a:rPr lang="ru-RU" dirty="0" smtClean="0"/>
              <a:t>, </a:t>
            </a:r>
            <a:r>
              <a:rPr lang="ru-RU" dirty="0" smtClean="0"/>
              <a:t>стабилитрон). </a:t>
            </a:r>
            <a:r>
              <a:rPr lang="ru-RU" dirty="0" err="1" smtClean="0"/>
              <a:t>Басқарылатын элементтерде</a:t>
            </a:r>
            <a:r>
              <a:rPr lang="ru-RU" dirty="0" smtClean="0"/>
              <a:t> </a:t>
            </a:r>
            <a:r>
              <a:rPr lang="ru-RU" dirty="0" err="1" smtClean="0"/>
              <a:t>негізгі</a:t>
            </a:r>
            <a:r>
              <a:rPr lang="ru-RU" dirty="0" smtClean="0"/>
              <a:t> </a:t>
            </a:r>
            <a:r>
              <a:rPr lang="ru-RU" dirty="0" err="1" smtClean="0"/>
              <a:t>тізбектен</a:t>
            </a:r>
            <a:r>
              <a:rPr lang="ru-RU" dirty="0" smtClean="0"/>
              <a:t> </a:t>
            </a:r>
            <a:r>
              <a:rPr lang="ru-RU" dirty="0" err="1" smtClean="0"/>
              <a:t>бөлек көмекші тізбек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 </a:t>
            </a:r>
            <a:r>
              <a:rPr lang="ru-RU" dirty="0" err="1" smtClean="0"/>
              <a:t>басқару тізбегі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 </a:t>
            </a:r>
            <a:r>
              <a:rPr lang="ru-RU" dirty="0" err="1" smtClean="0"/>
              <a:t>Бұндай жағдайда </a:t>
            </a:r>
            <a:r>
              <a:rPr lang="ru-RU" dirty="0" smtClean="0"/>
              <a:t>ВАС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қисықтан емес</a:t>
            </a:r>
            <a:r>
              <a:rPr lang="ru-RU" dirty="0" smtClean="0"/>
              <a:t> </a:t>
            </a:r>
            <a:r>
              <a:rPr lang="ru-RU" dirty="0" err="1" smtClean="0"/>
              <a:t>бірнеше</a:t>
            </a:r>
            <a:r>
              <a:rPr lang="ru-RU" dirty="0" smtClean="0"/>
              <a:t> </a:t>
            </a:r>
            <a:r>
              <a:rPr lang="ru-RU" dirty="0" err="1" smtClean="0"/>
              <a:t>қисықтан тұрады</a:t>
            </a:r>
            <a:r>
              <a:rPr lang="ru-RU" dirty="0" smtClean="0"/>
              <a:t>. </a:t>
            </a:r>
            <a:endParaRPr lang="ru-RU" dirty="0" smtClean="0"/>
          </a:p>
          <a:p>
            <a:r>
              <a:rPr lang="ru-RU" u="sng" dirty="0" err="1" smtClean="0"/>
              <a:t>Инерционды</a:t>
            </a:r>
            <a:r>
              <a:rPr lang="ru-RU" u="sng" dirty="0" smtClean="0"/>
              <a:t> </a:t>
            </a:r>
            <a:r>
              <a:rPr lang="ru-RU" u="sng" dirty="0" err="1" smtClean="0"/>
              <a:t>және инерционды</a:t>
            </a:r>
            <a:r>
              <a:rPr lang="ru-RU" u="sng" dirty="0" smtClean="0"/>
              <a:t> </a:t>
            </a:r>
            <a:r>
              <a:rPr lang="ru-RU" u="sng" dirty="0" err="1" smtClean="0"/>
              <a:t>емес</a:t>
            </a:r>
            <a:r>
              <a:rPr lang="ru-RU" dirty="0" smtClean="0"/>
              <a:t>: </a:t>
            </a:r>
            <a:r>
              <a:rPr lang="ru-RU" dirty="0" err="1" smtClean="0"/>
              <a:t>айнымалы</a:t>
            </a:r>
            <a:r>
              <a:rPr lang="ru-RU" dirty="0" smtClean="0"/>
              <a:t> ток </a:t>
            </a:r>
            <a:r>
              <a:rPr lang="ru-RU" dirty="0" err="1" smtClean="0"/>
              <a:t>тізбегіндегі</a:t>
            </a:r>
            <a:r>
              <a:rPr lang="ru-RU" dirty="0" smtClean="0"/>
              <a:t> </a:t>
            </a:r>
            <a:r>
              <a:rPr lang="ru-RU" dirty="0" err="1" smtClean="0"/>
              <a:t>сызықсыз </a:t>
            </a:r>
            <a:r>
              <a:rPr lang="ru-RU" dirty="0" err="1" smtClean="0"/>
              <a:t>кедергілерге</a:t>
            </a:r>
            <a:r>
              <a:rPr lang="ru-RU" dirty="0" smtClean="0"/>
              <a:t> </a:t>
            </a:r>
            <a:r>
              <a:rPr lang="ru-RU" dirty="0" err="1" smtClean="0"/>
              <a:t>қызу температурасы</a:t>
            </a:r>
            <a:r>
              <a:rPr lang="ru-RU" dirty="0" smtClean="0"/>
              <a:t> </a:t>
            </a:r>
            <a:r>
              <a:rPr lang="ru-RU" dirty="0" err="1" smtClean="0"/>
              <a:t>әсерін тигізеді</a:t>
            </a:r>
            <a:r>
              <a:rPr lang="ru-RU" dirty="0" smtClean="0"/>
              <a:t>.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сызықсыз элементтің кедергісі</a:t>
            </a:r>
            <a:r>
              <a:rPr lang="ru-RU" dirty="0" smtClean="0"/>
              <a:t> </a:t>
            </a:r>
            <a:r>
              <a:rPr lang="ru-RU" dirty="0" err="1" smtClean="0"/>
              <a:t>температураға тәуелді 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ондай</a:t>
            </a:r>
            <a:r>
              <a:rPr lang="ru-RU" dirty="0" smtClean="0"/>
              <a:t> элемент  </a:t>
            </a:r>
            <a:r>
              <a:rPr lang="ru-RU" dirty="0" err="1" smtClean="0"/>
              <a:t>инерционды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 </a:t>
            </a:r>
            <a:r>
              <a:rPr lang="ru-RU" dirty="0" err="1" smtClean="0"/>
              <a:t>Инерционды</a:t>
            </a:r>
            <a:r>
              <a:rPr lang="ru-RU" dirty="0" smtClean="0"/>
              <a:t> </a:t>
            </a:r>
            <a:r>
              <a:rPr lang="ru-RU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элементтерде</a:t>
            </a:r>
            <a:r>
              <a:rPr lang="ru-RU" dirty="0" smtClean="0"/>
              <a:t> </a:t>
            </a:r>
            <a:r>
              <a:rPr lang="ru-RU" dirty="0" err="1" smtClean="0"/>
              <a:t>сызықсыздық қасиеті </a:t>
            </a:r>
            <a:r>
              <a:rPr lang="ru-RU" dirty="0" smtClean="0"/>
              <a:t>ток пен </a:t>
            </a:r>
            <a:r>
              <a:rPr lang="ru-RU" dirty="0" err="1" smtClean="0"/>
              <a:t>кернеудің лездік</a:t>
            </a:r>
            <a:r>
              <a:rPr lang="ru-RU" dirty="0" smtClean="0"/>
              <a:t> </a:t>
            </a:r>
            <a:r>
              <a:rPr lang="ru-RU" dirty="0" err="1" smtClean="0"/>
              <a:t>мәнінен тәуелді болады</a:t>
            </a:r>
            <a:r>
              <a:rPr lang="ru-RU" dirty="0" smtClean="0"/>
              <a:t>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Статикалық және динамикалық </a:t>
            </a:r>
            <a:r>
              <a:rPr lang="ru-RU" dirty="0" smtClean="0"/>
              <a:t>(</a:t>
            </a:r>
            <a:r>
              <a:rPr lang="ru-RU" dirty="0" err="1" smtClean="0"/>
              <a:t>дифференциалды</a:t>
            </a:r>
            <a:r>
              <a:rPr lang="ru-RU" dirty="0" smtClean="0"/>
              <a:t>) </a:t>
            </a:r>
            <a:r>
              <a:rPr lang="ru-RU" dirty="0" err="1" smtClean="0"/>
              <a:t>кедергілер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Сызықсыз элементтер</a:t>
            </a:r>
            <a:r>
              <a:rPr lang="ru-RU" dirty="0" smtClean="0"/>
              <a:t> </a:t>
            </a:r>
            <a:r>
              <a:rPr lang="ru-RU" dirty="0" err="1" smtClean="0"/>
              <a:t>үшін кедергінің екі</a:t>
            </a:r>
            <a:r>
              <a:rPr lang="ru-RU" dirty="0" smtClean="0"/>
              <a:t> </a:t>
            </a:r>
            <a:r>
              <a:rPr lang="ru-RU" dirty="0" err="1" smtClean="0"/>
              <a:t>түрі болады</a:t>
            </a:r>
            <a:r>
              <a:rPr lang="ru-RU" dirty="0" smtClean="0"/>
              <a:t>: </a:t>
            </a:r>
            <a:r>
              <a:rPr lang="ru-RU" dirty="0" err="1" smtClean="0"/>
              <a:t>статикалық және дифференциалдық.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u="sng" dirty="0" err="1" smtClean="0"/>
              <a:t>Статикалық кедергіде</a:t>
            </a:r>
            <a:r>
              <a:rPr lang="ru-RU" u="sng" dirty="0" smtClean="0"/>
              <a:t> </a:t>
            </a:r>
            <a:r>
              <a:rPr lang="ru-RU" dirty="0" err="1" smtClean="0"/>
              <a:t>егер</a:t>
            </a:r>
            <a:r>
              <a:rPr lang="ru-RU" dirty="0" smtClean="0"/>
              <a:t> ток пен </a:t>
            </a:r>
            <a:r>
              <a:rPr lang="ru-RU" dirty="0" err="1" smtClean="0"/>
              <a:t>кернеудің өзара тәуелділігі сызықсыз 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кернеудің токқа қатынасы айнымалы</a:t>
            </a:r>
            <a:r>
              <a:rPr lang="ru-RU" dirty="0" smtClean="0"/>
              <a:t> </a:t>
            </a:r>
            <a:r>
              <a:rPr lang="ru-RU" dirty="0" err="1" smtClean="0"/>
              <a:t>шама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 </a:t>
            </a:r>
            <a:r>
              <a:rPr lang="ru-RU" dirty="0" err="1" smtClean="0"/>
              <a:t>Әдетте статикалық кедергіні</a:t>
            </a:r>
            <a:r>
              <a:rPr lang="ru-RU" dirty="0" smtClean="0"/>
              <a:t> </a:t>
            </a:r>
            <a:r>
              <a:rPr lang="ru-RU" dirty="0" err="1" smtClean="0"/>
              <a:t>кернеудің шамасы</a:t>
            </a:r>
            <a:r>
              <a:rPr lang="ru-RU" dirty="0" smtClean="0"/>
              <a:t> </a:t>
            </a:r>
            <a:r>
              <a:rPr lang="ru-RU" dirty="0" err="1" smtClean="0"/>
              <a:t>тұрақты болған кезде</a:t>
            </a:r>
            <a:r>
              <a:rPr lang="ru-RU" dirty="0" smtClean="0"/>
              <a:t> </a:t>
            </a:r>
            <a:r>
              <a:rPr lang="ru-RU" dirty="0" err="1" smtClean="0"/>
              <a:t>қолданады.</a:t>
            </a:r>
            <a:r>
              <a:rPr lang="ru-RU" dirty="0" smtClean="0"/>
              <a:t> </a:t>
            </a:r>
            <a:r>
              <a:rPr lang="ru-RU" dirty="0" err="1" smtClean="0"/>
              <a:t>Графикалық түрде статикалық кедергі</a:t>
            </a:r>
            <a:r>
              <a:rPr lang="ru-RU" dirty="0" smtClean="0"/>
              <a:t> </a:t>
            </a:r>
            <a:r>
              <a:rPr lang="ru-RU" dirty="0" err="1" smtClean="0"/>
              <a:t>еңкею бұрышының тангенсімен</a:t>
            </a:r>
            <a:r>
              <a:rPr lang="ru-RU" dirty="0" smtClean="0"/>
              <a:t> </a:t>
            </a:r>
            <a:r>
              <a:rPr lang="ru-RU" dirty="0" err="1" smtClean="0"/>
              <a:t>анықталады.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 l="21875" t="29167" r="48047" b="38889"/>
          <a:stretch>
            <a:fillRect/>
          </a:stretch>
        </p:blipFill>
        <p:spPr bwMode="auto">
          <a:xfrm>
            <a:off x="1285852" y="357166"/>
            <a:ext cx="628654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1500166" y="5500702"/>
          <a:ext cx="1365236" cy="929475"/>
        </p:xfrm>
        <a:graphic>
          <a:graphicData uri="http://schemas.openxmlformats.org/presentationml/2006/ole">
            <p:oleObj spid="_x0000_s24579" name="Формула" r:id="rId4" imgW="736560" imgH="431640" progId="Equation.3">
              <p:embed/>
            </p:oleObj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3643306" y="5429264"/>
          <a:ext cx="1717678" cy="1014941"/>
        </p:xfrm>
        <a:graphic>
          <a:graphicData uri="http://schemas.openxmlformats.org/presentationml/2006/ole">
            <p:oleObj spid="_x0000_s24580" name="Формула" r:id="rId5" imgW="774360" imgH="431640" progId="Equation.3">
              <p:embed/>
            </p:oleObj>
          </a:graphicData>
        </a:graphic>
      </p:graphicFrame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5795962" y="5494540"/>
          <a:ext cx="2276500" cy="612573"/>
        </p:xfrm>
        <a:graphic>
          <a:graphicData uri="http://schemas.openxmlformats.org/presentationml/2006/ole">
            <p:oleObj spid="_x0000_s24581" name="Формула" r:id="rId6" imgW="9144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4525963"/>
          </a:xfrm>
        </p:spPr>
        <p:txBody>
          <a:bodyPr>
            <a:normAutofit/>
          </a:bodyPr>
          <a:lstStyle/>
          <a:p>
            <a:r>
              <a:rPr lang="ru-RU" u="sng" dirty="0" err="1" smtClean="0"/>
              <a:t>Динамикалық кедергі</a:t>
            </a:r>
            <a:r>
              <a:rPr lang="ru-RU" u="sng" dirty="0" smtClean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кернеу</a:t>
            </a:r>
            <a:r>
              <a:rPr lang="ru-RU" dirty="0" smtClean="0"/>
              <a:t> </a:t>
            </a:r>
            <a:r>
              <a:rPr lang="ru-RU" dirty="0" err="1" smtClean="0"/>
              <a:t>өзгермелі болған кездегі</a:t>
            </a:r>
            <a:r>
              <a:rPr lang="ru-RU" dirty="0" smtClean="0"/>
              <a:t> </a:t>
            </a:r>
            <a:r>
              <a:rPr lang="ru-RU" dirty="0" err="1" smtClean="0"/>
              <a:t>элементтің жұмысын сараптау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қолданылады.</a:t>
            </a:r>
            <a:r>
              <a:rPr lang="ru-RU" dirty="0" smtClean="0"/>
              <a:t> </a:t>
            </a:r>
            <a:r>
              <a:rPr lang="ru-RU" dirty="0" err="1" smtClean="0"/>
              <a:t>Динамикалық кедергі</a:t>
            </a:r>
            <a:r>
              <a:rPr lang="ru-RU" dirty="0" smtClean="0"/>
              <a:t> </a:t>
            </a:r>
            <a:r>
              <a:rPr lang="ru-RU" dirty="0" err="1" smtClean="0"/>
              <a:t>кернеудің туындысының токтың туындысына</a:t>
            </a:r>
            <a:r>
              <a:rPr lang="ru-RU" dirty="0" smtClean="0"/>
              <a:t> </a:t>
            </a:r>
            <a:r>
              <a:rPr lang="ru-RU" dirty="0" err="1" smtClean="0"/>
              <a:t>қатынасымен анықталады.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3" cstate="print"/>
          <a:srcRect l="23089" t="29915" r="46606" b="40740"/>
          <a:stretch>
            <a:fillRect/>
          </a:stretch>
        </p:blipFill>
        <p:spPr bwMode="auto">
          <a:xfrm>
            <a:off x="1857356" y="571480"/>
            <a:ext cx="585791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2143108" y="4857760"/>
          <a:ext cx="1293813" cy="847725"/>
        </p:xfrm>
        <a:graphic>
          <a:graphicData uri="http://schemas.openxmlformats.org/presentationml/2006/ole">
            <p:oleObj spid="_x0000_s26627" name="Формула" r:id="rId4" imgW="698400" imgH="393480" progId="Equation.3">
              <p:embed/>
            </p:oleObj>
          </a:graphicData>
        </a:graphic>
      </p:graphicFrame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4760913" y="4786313"/>
          <a:ext cx="1689100" cy="1071562"/>
        </p:xfrm>
        <a:graphic>
          <a:graphicData uri="http://schemas.openxmlformats.org/presentationml/2006/ole">
            <p:oleObj spid="_x0000_s26628" name="Формула" r:id="rId5" imgW="90144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Сызықсыз тізбектерді</a:t>
            </a:r>
            <a:r>
              <a:rPr lang="ru-RU" dirty="0" smtClean="0"/>
              <a:t> </a:t>
            </a:r>
            <a:r>
              <a:rPr lang="ru-RU" dirty="0" err="1" smtClean="0"/>
              <a:t>есептеу</a:t>
            </a:r>
            <a:r>
              <a:rPr lang="ru-RU" dirty="0" smtClean="0"/>
              <a:t> </a:t>
            </a:r>
            <a:r>
              <a:rPr lang="ru-RU" dirty="0" err="1" smtClean="0"/>
              <a:t>барысында</a:t>
            </a:r>
            <a:r>
              <a:rPr lang="ru-RU" dirty="0" smtClean="0"/>
              <a:t> </a:t>
            </a:r>
            <a:r>
              <a:rPr lang="ru-RU" dirty="0" err="1" smtClean="0"/>
              <a:t>үш тәсіл қолданылады: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1)</a:t>
            </a:r>
            <a:r>
              <a:rPr lang="ru-RU" b="1" dirty="0" err="1" smtClean="0"/>
              <a:t>графикалық</a:t>
            </a:r>
            <a:r>
              <a:rPr lang="ru-RU" b="1" dirty="0" smtClean="0"/>
              <a:t>;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2)</a:t>
            </a:r>
            <a:r>
              <a:rPr lang="ru-RU" b="1" dirty="0" err="1" smtClean="0"/>
              <a:t>аналитикалық</a:t>
            </a:r>
            <a:r>
              <a:rPr lang="ru-RU" b="1" dirty="0" smtClean="0"/>
              <a:t>;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3)</a:t>
            </a:r>
            <a:r>
              <a:rPr lang="ru-RU" b="1" dirty="0" err="1" smtClean="0"/>
              <a:t>графоаналитикалық</a:t>
            </a:r>
            <a:r>
              <a:rPr lang="ru-RU" b="1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07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Сызықсыз элементтерді</a:t>
            </a:r>
            <a:r>
              <a:rPr lang="ru-RU" dirty="0" smtClean="0"/>
              <a:t> </a:t>
            </a:r>
            <a:r>
              <a:rPr lang="ru-RU" dirty="0" err="1" smtClean="0"/>
              <a:t>графикалық әдіспен есептеу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Сызықсыз элементтердің тізбектей</a:t>
            </a:r>
            <a:r>
              <a:rPr lang="ru-RU" dirty="0" smtClean="0"/>
              <a:t> </a:t>
            </a:r>
            <a:r>
              <a:rPr lang="ru-RU" dirty="0" err="1" smtClean="0"/>
              <a:t>жалғануы</a:t>
            </a:r>
            <a:endParaRPr lang="ru-RU" dirty="0"/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261" t="23045" r="58257" b="55962"/>
          <a:stretch>
            <a:fillRect/>
          </a:stretch>
        </p:blipFill>
        <p:spPr bwMode="auto">
          <a:xfrm>
            <a:off x="1214414" y="2071678"/>
            <a:ext cx="616622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28662" y="5214950"/>
            <a:ext cx="7215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Тізбектің </a:t>
            </a:r>
            <a:r>
              <a:rPr lang="ru-RU" sz="2400" dirty="0" smtClean="0"/>
              <a:t>эквивалент </a:t>
            </a:r>
            <a:r>
              <a:rPr lang="ru-RU" sz="2400" dirty="0" err="1" smtClean="0"/>
              <a:t>кедергісін</a:t>
            </a:r>
            <a:r>
              <a:rPr lang="ru-RU" sz="2400" dirty="0" smtClean="0"/>
              <a:t> </a:t>
            </a:r>
            <a:r>
              <a:rPr lang="ru-RU" sz="2400" dirty="0" err="1" smtClean="0"/>
              <a:t>анықтау қажет</a:t>
            </a: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Берілген</a:t>
            </a:r>
            <a:r>
              <a:rPr lang="ru-RU" sz="2800" dirty="0" smtClean="0"/>
              <a:t> </a:t>
            </a:r>
            <a:r>
              <a:rPr lang="ru-RU" sz="2800" dirty="0" err="1" smtClean="0"/>
              <a:t>тізбектің </a:t>
            </a:r>
            <a:r>
              <a:rPr lang="ru-RU" sz="2800" dirty="0" smtClean="0"/>
              <a:t>эквивалент </a:t>
            </a:r>
            <a:r>
              <a:rPr lang="ru-RU" sz="2800" dirty="0" err="1" smtClean="0"/>
              <a:t>кедергісі</a:t>
            </a:r>
            <a:r>
              <a:rPr lang="ru-RU" sz="2800" dirty="0" smtClean="0"/>
              <a:t> осы </a:t>
            </a:r>
            <a:r>
              <a:rPr lang="ru-RU" sz="2800" dirty="0" err="1" smtClean="0"/>
              <a:t>тізбектің </a:t>
            </a:r>
            <a:r>
              <a:rPr lang="ru-RU" sz="2800" dirty="0" smtClean="0"/>
              <a:t>эквивалент ВАС </a:t>
            </a:r>
            <a:r>
              <a:rPr lang="ru-RU" sz="2800" dirty="0" err="1" smtClean="0"/>
              <a:t>арқылы анықталады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16261" t="43623" r="52664" b="21711"/>
          <a:stretch>
            <a:fillRect/>
          </a:stretch>
        </p:blipFill>
        <p:spPr bwMode="auto">
          <a:xfrm>
            <a:off x="1857356" y="1785926"/>
            <a:ext cx="5214974" cy="327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1000100" y="5429264"/>
          <a:ext cx="1857375" cy="498475"/>
        </p:xfrm>
        <a:graphic>
          <a:graphicData uri="http://schemas.openxmlformats.org/presentationml/2006/ole">
            <p:oleObj spid="_x0000_s49154" name="Формула" r:id="rId4" imgW="85068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617" t="42617" r="43430" b="19502"/>
          <a:stretch>
            <a:fillRect/>
          </a:stretch>
        </p:blipFill>
        <p:spPr bwMode="auto">
          <a:xfrm>
            <a:off x="357158" y="714356"/>
            <a:ext cx="8304667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Левая фигурная скобка 7"/>
          <p:cNvSpPr/>
          <p:nvPr/>
        </p:nvSpPr>
        <p:spPr>
          <a:xfrm rot="16200000" flipH="1">
            <a:off x="1208462" y="3434953"/>
            <a:ext cx="214314" cy="488161"/>
          </a:xfrm>
          <a:prstGeom prst="leftBrace">
            <a:avLst>
              <a:gd name="adj1" fmla="val 8333"/>
              <a:gd name="adj2" fmla="val 54501"/>
            </a:avLst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214414" y="3357562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U1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Левая фигурная скобка 9"/>
          <p:cNvSpPr/>
          <p:nvPr/>
        </p:nvSpPr>
        <p:spPr>
          <a:xfrm rot="16200000">
            <a:off x="1428728" y="3571876"/>
            <a:ext cx="357190" cy="92869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643042" y="400050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U2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Левая фигурная скобка 11"/>
          <p:cNvSpPr/>
          <p:nvPr/>
        </p:nvSpPr>
        <p:spPr>
          <a:xfrm rot="16200000" flipH="1">
            <a:off x="1500168" y="2714620"/>
            <a:ext cx="214313" cy="1071571"/>
          </a:xfrm>
          <a:prstGeom prst="leftBrace">
            <a:avLst>
              <a:gd name="adj1" fmla="val 8333"/>
              <a:gd name="adj2" fmla="val 54501"/>
            </a:avLst>
          </a:prstGeom>
          <a:ln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Левая фигурная скобка 12"/>
          <p:cNvSpPr/>
          <p:nvPr/>
        </p:nvSpPr>
        <p:spPr>
          <a:xfrm rot="16200000">
            <a:off x="1857356" y="2571744"/>
            <a:ext cx="357190" cy="1928826"/>
          </a:xfrm>
          <a:prstGeom prst="leftBrac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571604" y="2786058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U1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71736" y="3500438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U2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6" name="Левая фигурная скобка 15"/>
          <p:cNvSpPr/>
          <p:nvPr/>
        </p:nvSpPr>
        <p:spPr>
          <a:xfrm rot="16200000" flipH="1">
            <a:off x="1750199" y="2035960"/>
            <a:ext cx="142876" cy="1500198"/>
          </a:xfrm>
          <a:prstGeom prst="leftBrace">
            <a:avLst>
              <a:gd name="adj1" fmla="val 8333"/>
              <a:gd name="adj2" fmla="val 54501"/>
            </a:avLst>
          </a:prstGeom>
          <a:ln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2214546" y="1857364"/>
            <a:ext cx="357190" cy="2643206"/>
          </a:xfrm>
          <a:prstGeom prst="leftBrac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000232" y="2357430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U1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14678" y="321468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U2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Сызықсыз элементтердің параллель жалғануы</a:t>
            </a:r>
            <a:endParaRPr lang="ru-RU" dirty="0"/>
          </a:p>
        </p:txBody>
      </p:sp>
      <p:pic>
        <p:nvPicPr>
          <p:cNvPr id="501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5374" t="21466" r="57991" b="58015"/>
          <a:stretch>
            <a:fillRect/>
          </a:stretch>
        </p:blipFill>
        <p:spPr bwMode="auto">
          <a:xfrm>
            <a:off x="1214414" y="1857364"/>
            <a:ext cx="6264563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14348" y="5786454"/>
            <a:ext cx="7358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Тізбектің </a:t>
            </a:r>
            <a:r>
              <a:rPr lang="ru-RU" sz="2400" dirty="0" smtClean="0"/>
              <a:t>эквивалент </a:t>
            </a:r>
            <a:r>
              <a:rPr lang="ru-RU" sz="2400" dirty="0" err="1" smtClean="0"/>
              <a:t>кедергісін</a:t>
            </a:r>
            <a:r>
              <a:rPr lang="ru-RU" sz="2400" dirty="0" smtClean="0"/>
              <a:t> </a:t>
            </a:r>
            <a:r>
              <a:rPr lang="ru-RU" sz="2400" dirty="0" err="1" smtClean="0"/>
              <a:t>анықтау қажет</a:t>
            </a:r>
            <a:endParaRPr lang="ru-RU" sz="2400" dirty="0"/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842963" y="5072063"/>
          <a:ext cx="1885950" cy="498475"/>
        </p:xfrm>
        <a:graphic>
          <a:graphicData uri="http://schemas.openxmlformats.org/presentationml/2006/ole">
            <p:oleObj spid="_x0000_s50179" name="Формула" r:id="rId4" imgW="863280" imgH="228600" progId="Equation.3">
              <p:embed/>
            </p:oleObj>
          </a:graphicData>
        </a:graphic>
      </p:graphicFrame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4352925" y="5072063"/>
          <a:ext cx="1579563" cy="498475"/>
        </p:xfrm>
        <a:graphic>
          <a:graphicData uri="http://schemas.openxmlformats.org/presentationml/2006/ole">
            <p:oleObj spid="_x0000_s50180" name="Формула" r:id="rId5" imgW="72360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150" t="43564" r="48224" b="18555"/>
          <a:stretch>
            <a:fillRect/>
          </a:stretch>
        </p:blipFill>
        <p:spPr bwMode="auto">
          <a:xfrm>
            <a:off x="714348" y="785794"/>
            <a:ext cx="754564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150" t="38828" r="48224" b="18555"/>
          <a:stretch>
            <a:fillRect/>
          </a:stretch>
        </p:blipFill>
        <p:spPr bwMode="auto">
          <a:xfrm>
            <a:off x="642910" y="587965"/>
            <a:ext cx="8072494" cy="5588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Левая фигурная скобка 4"/>
          <p:cNvSpPr/>
          <p:nvPr/>
        </p:nvSpPr>
        <p:spPr>
          <a:xfrm>
            <a:off x="2571736" y="4786322"/>
            <a:ext cx="214314" cy="71438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2786050" y="4143380"/>
            <a:ext cx="357190" cy="135732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3643306" y="4286256"/>
            <a:ext cx="214314" cy="1214446"/>
          </a:xfrm>
          <a:prstGeom prst="leftBrac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Левая фигурная скобка 7"/>
          <p:cNvSpPr/>
          <p:nvPr/>
        </p:nvSpPr>
        <p:spPr>
          <a:xfrm>
            <a:off x="4572000" y="4000504"/>
            <a:ext cx="428628" cy="1500198"/>
          </a:xfrm>
          <a:prstGeom prst="leftBrac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авая фигурная скобка 8"/>
          <p:cNvSpPr/>
          <p:nvPr/>
        </p:nvSpPr>
        <p:spPr>
          <a:xfrm>
            <a:off x="3857620" y="3571876"/>
            <a:ext cx="428628" cy="1928826"/>
          </a:xfrm>
          <a:prstGeom prst="rightBrac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авая фигурная скобка 9"/>
          <p:cNvSpPr/>
          <p:nvPr/>
        </p:nvSpPr>
        <p:spPr>
          <a:xfrm>
            <a:off x="5000628" y="3286124"/>
            <a:ext cx="285752" cy="2214578"/>
          </a:xfrm>
          <a:prstGeom prst="rightBrac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214546" y="5072074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00364" y="4143380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86116" y="5072074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I1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43372" y="3714752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I2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86248" y="5072074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I1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86380" y="3429000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I2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1470025"/>
          </a:xfrm>
        </p:spPr>
        <p:txBody>
          <a:bodyPr>
            <a:normAutofit/>
          </a:bodyPr>
          <a:lstStyle/>
          <a:p>
            <a:r>
              <a:rPr lang="kk-KZ" dirty="0" smtClean="0"/>
              <a:t>Сызықты және сызықсыз элементтерден тұратын тізбек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643042" y="4857760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kk-KZ" dirty="0" smtClean="0">
                <a:solidFill>
                  <a:schemeClr val="tx1"/>
                </a:solidFill>
              </a:rPr>
              <a:t>Сызықсыз элементтің кедергісі ВАС арқылы берілсе, сызықты элементтің кедергісі сан түрінде беріледі. </a:t>
            </a:r>
            <a:r>
              <a:rPr lang="en-US" dirty="0" smtClean="0">
                <a:solidFill>
                  <a:schemeClr val="tx1"/>
                </a:solidFill>
              </a:rPr>
              <a:t>R=20 </a:t>
            </a:r>
            <a:r>
              <a:rPr lang="kk-KZ" dirty="0" smtClean="0">
                <a:solidFill>
                  <a:schemeClr val="tx1"/>
                </a:solidFill>
              </a:rPr>
              <a:t>Ом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32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 l="13598" t="21466" r="63318" b="61172"/>
          <a:stretch>
            <a:fillRect/>
          </a:stretch>
        </p:blipFill>
        <p:spPr bwMode="auto">
          <a:xfrm>
            <a:off x="1571604" y="2000240"/>
            <a:ext cx="6072188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150" t="40407" r="49112" b="21711"/>
          <a:stretch>
            <a:fillRect/>
          </a:stretch>
        </p:blipFill>
        <p:spPr bwMode="auto">
          <a:xfrm>
            <a:off x="214282" y="500042"/>
            <a:ext cx="8596372" cy="542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480</Words>
  <Application>Microsoft Office PowerPoint</Application>
  <PresentationFormat>Экран (4:3)</PresentationFormat>
  <Paragraphs>60</Paragraphs>
  <Slides>26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Тема Office</vt:lpstr>
      <vt:lpstr>Формула</vt:lpstr>
      <vt:lpstr>Айнымалы токтағы сызықсыз электр тізбектері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Статикалық және динамикалық (дифференциалды) кедергілер</vt:lpstr>
      <vt:lpstr>Слайд 14</vt:lpstr>
      <vt:lpstr>Слайд 15</vt:lpstr>
      <vt:lpstr>Слайд 16</vt:lpstr>
      <vt:lpstr>Слайд 17</vt:lpstr>
      <vt:lpstr>Сызықсыз элементтерді графикалық әдіспен есептеу</vt:lpstr>
      <vt:lpstr>Сызықсыз элементтердің тізбектей жалғануы</vt:lpstr>
      <vt:lpstr>Слайд 20</vt:lpstr>
      <vt:lpstr>Слайд 21</vt:lpstr>
      <vt:lpstr>Сызықсыз элементтердің параллель жалғануы</vt:lpstr>
      <vt:lpstr>Слайд 23</vt:lpstr>
      <vt:lpstr>Слайд 24</vt:lpstr>
      <vt:lpstr>Сызықты және сызықсыз элементтерден тұратын тізбек</vt:lpstr>
      <vt:lpstr>Слайд 26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Ринат</dc:creator>
  <cp:lastModifiedBy>Ринат</cp:lastModifiedBy>
  <cp:revision>58</cp:revision>
  <dcterms:created xsi:type="dcterms:W3CDTF">2020-03-31T07:00:20Z</dcterms:created>
  <dcterms:modified xsi:type="dcterms:W3CDTF">2020-04-02T08:13:26Z</dcterms:modified>
</cp:coreProperties>
</file>